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1.xml" ContentType="application/vnd.openxmlformats-officedocument.drawingml.diagramLayout+xml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ms-office.legacyDiagramTex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58" r:id="rId4"/>
    <p:sldId id="259" r:id="rId5"/>
    <p:sldId id="260" r:id="rId6"/>
    <p:sldId id="290" r:id="rId7"/>
    <p:sldId id="261" r:id="rId8"/>
    <p:sldId id="289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86" r:id="rId24"/>
    <p:sldId id="276" r:id="rId25"/>
    <p:sldId id="277" r:id="rId26"/>
    <p:sldId id="278" r:id="rId27"/>
    <p:sldId id="280" r:id="rId28"/>
    <p:sldId id="283" r:id="rId29"/>
    <p:sldId id="288" r:id="rId30"/>
    <p:sldId id="284" r:id="rId31"/>
    <p:sldId id="285" r:id="rId3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63" autoAdjust="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microsoft.com/office/2006/relationships/legacyDocTextInfo" Target="legacyDocTextInfo.bin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98A526-4D18-4896-9046-05E52C5A960F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49943EC-75E4-4DE3-AB41-129C5E776EEB}">
      <dgm:prSet phldrT="[Text]" custT="1"/>
      <dgm:spPr/>
      <dgm:t>
        <a:bodyPr/>
        <a:lstStyle/>
        <a:p>
          <a:r>
            <a:rPr lang="en-US" altLang="zh-CN" sz="1600" dirty="0" smtClean="0">
              <a:latin typeface="Times New Roman" pitchFamily="18" charset="0"/>
              <a:ea typeface="宋体" pitchFamily="2" charset="-122"/>
            </a:rPr>
            <a:t>Externalization</a:t>
          </a:r>
          <a:endParaRPr lang="en-US" sz="1600" dirty="0"/>
        </a:p>
      </dgm:t>
    </dgm:pt>
    <dgm:pt modelId="{D8CD2DC7-C80D-47B3-9CC6-CDCE75B20C28}" type="parTrans" cxnId="{76A5053F-93FC-4811-996C-EE34BC69F438}">
      <dgm:prSet/>
      <dgm:spPr/>
      <dgm:t>
        <a:bodyPr/>
        <a:lstStyle/>
        <a:p>
          <a:endParaRPr lang="en-US" sz="1600"/>
        </a:p>
      </dgm:t>
    </dgm:pt>
    <dgm:pt modelId="{813FFFC8-5A79-4AF5-A368-097058AC3EBC}" type="sibTrans" cxnId="{76A5053F-93FC-4811-996C-EE34BC69F438}">
      <dgm:prSet/>
      <dgm:spPr/>
      <dgm:t>
        <a:bodyPr/>
        <a:lstStyle/>
        <a:p>
          <a:endParaRPr lang="en-US" sz="1600"/>
        </a:p>
      </dgm:t>
    </dgm:pt>
    <dgm:pt modelId="{A6F3C7E1-008D-4AB0-8759-4D7C02CA902A}">
      <dgm:prSet phldrT="[Text]" custT="1"/>
      <dgm:spPr/>
      <dgm:t>
        <a:bodyPr/>
        <a:lstStyle/>
        <a:p>
          <a:r>
            <a:rPr lang="en-US" altLang="zh-CN" sz="1600" dirty="0" smtClean="0">
              <a:latin typeface="Times New Roman" pitchFamily="18" charset="0"/>
              <a:ea typeface="宋体" pitchFamily="2" charset="-122"/>
            </a:rPr>
            <a:t>Combination</a:t>
          </a:r>
          <a:endParaRPr lang="en-US" sz="1600" dirty="0"/>
        </a:p>
      </dgm:t>
    </dgm:pt>
    <dgm:pt modelId="{ACEBA08D-6908-4221-A3BA-98133006AFD6}" type="parTrans" cxnId="{8BCD7DD4-B015-4EC5-B218-B2A2365A9BEB}">
      <dgm:prSet/>
      <dgm:spPr/>
      <dgm:t>
        <a:bodyPr/>
        <a:lstStyle/>
        <a:p>
          <a:endParaRPr lang="en-US" sz="1600"/>
        </a:p>
      </dgm:t>
    </dgm:pt>
    <dgm:pt modelId="{5496A5CF-CA86-4FFC-821B-6338250913FE}" type="sibTrans" cxnId="{8BCD7DD4-B015-4EC5-B218-B2A2365A9BEB}">
      <dgm:prSet/>
      <dgm:spPr/>
      <dgm:t>
        <a:bodyPr/>
        <a:lstStyle/>
        <a:p>
          <a:endParaRPr lang="en-US" sz="1600"/>
        </a:p>
      </dgm:t>
    </dgm:pt>
    <dgm:pt modelId="{55794963-EAB6-41ED-A925-FE0DAD6673A5}">
      <dgm:prSet phldrT="[Text]" custT="1"/>
      <dgm:spPr/>
      <dgm:t>
        <a:bodyPr/>
        <a:lstStyle/>
        <a:p>
          <a:r>
            <a:rPr lang="en-US" altLang="zh-CN" sz="1600" dirty="0" smtClean="0">
              <a:latin typeface="Times New Roman" pitchFamily="18" charset="0"/>
              <a:ea typeface="宋体" pitchFamily="2" charset="-122"/>
            </a:rPr>
            <a:t>Internalization</a:t>
          </a:r>
          <a:endParaRPr lang="en-US" sz="1600" dirty="0"/>
        </a:p>
      </dgm:t>
    </dgm:pt>
    <dgm:pt modelId="{CAB46405-631D-4330-81FA-EB29261F524C}" type="parTrans" cxnId="{55EA7B44-02C8-4461-B682-8A5E08094C32}">
      <dgm:prSet/>
      <dgm:spPr/>
      <dgm:t>
        <a:bodyPr/>
        <a:lstStyle/>
        <a:p>
          <a:endParaRPr lang="en-US" sz="1600"/>
        </a:p>
      </dgm:t>
    </dgm:pt>
    <dgm:pt modelId="{FBD21601-7C8E-4F15-B4EA-31C50400C63C}" type="sibTrans" cxnId="{55EA7B44-02C8-4461-B682-8A5E08094C32}">
      <dgm:prSet/>
      <dgm:spPr/>
      <dgm:t>
        <a:bodyPr/>
        <a:lstStyle/>
        <a:p>
          <a:endParaRPr lang="en-US" sz="1600"/>
        </a:p>
      </dgm:t>
    </dgm:pt>
    <dgm:pt modelId="{8A5B64F9-1CB9-4676-B81A-6B19CA7D4B42}">
      <dgm:prSet phldrT="[Text]" custT="1"/>
      <dgm:spPr/>
      <dgm:t>
        <a:bodyPr/>
        <a:lstStyle/>
        <a:p>
          <a:r>
            <a:rPr lang="en-US" altLang="zh-CN" sz="1600" dirty="0" smtClean="0">
              <a:latin typeface="Times New Roman" pitchFamily="18" charset="0"/>
              <a:ea typeface="宋体" pitchFamily="2" charset="-122"/>
            </a:rPr>
            <a:t>Socialization</a:t>
          </a:r>
          <a:endParaRPr lang="en-US" sz="1600" dirty="0"/>
        </a:p>
      </dgm:t>
    </dgm:pt>
    <dgm:pt modelId="{098E8C15-8F75-4956-B063-54BBB0C63FAB}" type="parTrans" cxnId="{C93491D1-0698-4B7B-9D96-2185C8A7521C}">
      <dgm:prSet/>
      <dgm:spPr/>
      <dgm:t>
        <a:bodyPr/>
        <a:lstStyle/>
        <a:p>
          <a:endParaRPr lang="en-US" sz="1600"/>
        </a:p>
      </dgm:t>
    </dgm:pt>
    <dgm:pt modelId="{B73B1ABA-74A0-4D03-B50D-9B71FCF3A500}" type="sibTrans" cxnId="{C93491D1-0698-4B7B-9D96-2185C8A7521C}">
      <dgm:prSet/>
      <dgm:spPr/>
      <dgm:t>
        <a:bodyPr/>
        <a:lstStyle/>
        <a:p>
          <a:endParaRPr lang="en-US" sz="1600"/>
        </a:p>
      </dgm:t>
    </dgm:pt>
    <dgm:pt modelId="{D7ADCA97-9532-485C-A6B4-71E2352A5E83}" type="pres">
      <dgm:prSet presAssocID="{FD98A526-4D18-4896-9046-05E52C5A960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CB7EECA-BEFC-4383-81B9-F5BC1EDC0686}" type="pres">
      <dgm:prSet presAssocID="{949943EC-75E4-4DE3-AB41-129C5E776EEB}" presName="dummy" presStyleCnt="0"/>
      <dgm:spPr/>
    </dgm:pt>
    <dgm:pt modelId="{3CDF2F19-EC6A-49A6-A426-919FF1CEB34B}" type="pres">
      <dgm:prSet presAssocID="{949943EC-75E4-4DE3-AB41-129C5E776EEB}" presName="node" presStyleLbl="revTx" presStyleIdx="0" presStyleCnt="4" custScaleX="1370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7FC008-6300-4C25-85DA-FAB096CBE0A0}" type="pres">
      <dgm:prSet presAssocID="{813FFFC8-5A79-4AF5-A368-097058AC3EBC}" presName="sibTrans" presStyleLbl="node1" presStyleIdx="0" presStyleCnt="4"/>
      <dgm:spPr/>
      <dgm:t>
        <a:bodyPr/>
        <a:lstStyle/>
        <a:p>
          <a:endParaRPr lang="en-US"/>
        </a:p>
      </dgm:t>
    </dgm:pt>
    <dgm:pt modelId="{8A00A6B3-4753-4090-8427-44A4C21F524C}" type="pres">
      <dgm:prSet presAssocID="{A6F3C7E1-008D-4AB0-8759-4D7C02CA902A}" presName="dummy" presStyleCnt="0"/>
      <dgm:spPr/>
    </dgm:pt>
    <dgm:pt modelId="{4817EA05-DEA9-48EE-8AA9-4C3FCA5C61BF}" type="pres">
      <dgm:prSet presAssocID="{A6F3C7E1-008D-4AB0-8759-4D7C02CA902A}" presName="node" presStyleLbl="revTx" presStyleIdx="1" presStyleCnt="4" custScaleX="1153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E30026-A3D1-4DD2-8BC8-8A82F1F1F0B5}" type="pres">
      <dgm:prSet presAssocID="{5496A5CF-CA86-4FFC-821B-6338250913FE}" presName="sibTrans" presStyleLbl="node1" presStyleIdx="1" presStyleCnt="4" custLinFactNeighborX="-621" custLinFactNeighborY="4"/>
      <dgm:spPr/>
      <dgm:t>
        <a:bodyPr/>
        <a:lstStyle/>
        <a:p>
          <a:endParaRPr lang="en-US"/>
        </a:p>
      </dgm:t>
    </dgm:pt>
    <dgm:pt modelId="{310BB2BA-D670-4CAD-A40C-C302FA29F9C8}" type="pres">
      <dgm:prSet presAssocID="{55794963-EAB6-41ED-A925-FE0DAD6673A5}" presName="dummy" presStyleCnt="0"/>
      <dgm:spPr/>
    </dgm:pt>
    <dgm:pt modelId="{B38BF65B-0C3C-425E-9796-0CC3D6FFC1DB}" type="pres">
      <dgm:prSet presAssocID="{55794963-EAB6-41ED-A925-FE0DAD6673A5}" presName="node" presStyleLbl="revTx" presStyleIdx="2" presStyleCnt="4" custScaleX="1246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50431E-1A92-4B72-A256-2B3E927AC01D}" type="pres">
      <dgm:prSet presAssocID="{FBD21601-7C8E-4F15-B4EA-31C50400C63C}" presName="sibTrans" presStyleLbl="node1" presStyleIdx="2" presStyleCnt="4"/>
      <dgm:spPr/>
      <dgm:t>
        <a:bodyPr/>
        <a:lstStyle/>
        <a:p>
          <a:endParaRPr lang="en-US"/>
        </a:p>
      </dgm:t>
    </dgm:pt>
    <dgm:pt modelId="{E737BA7E-4F33-46CD-9834-01CB2A89DBE1}" type="pres">
      <dgm:prSet presAssocID="{8A5B64F9-1CB9-4676-B81A-6B19CA7D4B42}" presName="dummy" presStyleCnt="0"/>
      <dgm:spPr/>
    </dgm:pt>
    <dgm:pt modelId="{892DE1F0-DC73-414E-8306-930BD40B14A5}" type="pres">
      <dgm:prSet presAssocID="{8A5B64F9-1CB9-4676-B81A-6B19CA7D4B42}" presName="node" presStyleLbl="revTx" presStyleIdx="3" presStyleCnt="4" custScaleX="10615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CED861-2AD8-4621-A2E4-BDCB69A161E4}" type="pres">
      <dgm:prSet presAssocID="{B73B1ABA-74A0-4D03-B50D-9B71FCF3A500}" presName="sibTrans" presStyleLbl="node1" presStyleIdx="3" presStyleCnt="4"/>
      <dgm:spPr/>
      <dgm:t>
        <a:bodyPr/>
        <a:lstStyle/>
        <a:p>
          <a:endParaRPr lang="en-US"/>
        </a:p>
      </dgm:t>
    </dgm:pt>
  </dgm:ptLst>
  <dgm:cxnLst>
    <dgm:cxn modelId="{F4D8300A-5F15-4696-B692-CB1850A69DFD}" type="presOf" srcId="{A6F3C7E1-008D-4AB0-8759-4D7C02CA902A}" destId="{4817EA05-DEA9-48EE-8AA9-4C3FCA5C61BF}" srcOrd="0" destOrd="0" presId="urn:microsoft.com/office/officeart/2005/8/layout/cycle1"/>
    <dgm:cxn modelId="{EC7E5809-09A8-4C42-8B6B-B90D026D5325}" type="presOf" srcId="{5496A5CF-CA86-4FFC-821B-6338250913FE}" destId="{96E30026-A3D1-4DD2-8BC8-8A82F1F1F0B5}" srcOrd="0" destOrd="0" presId="urn:microsoft.com/office/officeart/2005/8/layout/cycle1"/>
    <dgm:cxn modelId="{8EB9D68B-82CB-4BDD-A6BA-F658D98A6239}" type="presOf" srcId="{FBD21601-7C8E-4F15-B4EA-31C50400C63C}" destId="{D050431E-1A92-4B72-A256-2B3E927AC01D}" srcOrd="0" destOrd="0" presId="urn:microsoft.com/office/officeart/2005/8/layout/cycle1"/>
    <dgm:cxn modelId="{76A5053F-93FC-4811-996C-EE34BC69F438}" srcId="{FD98A526-4D18-4896-9046-05E52C5A960F}" destId="{949943EC-75E4-4DE3-AB41-129C5E776EEB}" srcOrd="0" destOrd="0" parTransId="{D8CD2DC7-C80D-47B3-9CC6-CDCE75B20C28}" sibTransId="{813FFFC8-5A79-4AF5-A368-097058AC3EBC}"/>
    <dgm:cxn modelId="{6812F7ED-67CB-4E58-894D-7EF4A77974BD}" type="presOf" srcId="{FD98A526-4D18-4896-9046-05E52C5A960F}" destId="{D7ADCA97-9532-485C-A6B4-71E2352A5E83}" srcOrd="0" destOrd="0" presId="urn:microsoft.com/office/officeart/2005/8/layout/cycle1"/>
    <dgm:cxn modelId="{3D88DF43-350A-45D4-A507-7303F701D90C}" type="presOf" srcId="{949943EC-75E4-4DE3-AB41-129C5E776EEB}" destId="{3CDF2F19-EC6A-49A6-A426-919FF1CEB34B}" srcOrd="0" destOrd="0" presId="urn:microsoft.com/office/officeart/2005/8/layout/cycle1"/>
    <dgm:cxn modelId="{55EA7B44-02C8-4461-B682-8A5E08094C32}" srcId="{FD98A526-4D18-4896-9046-05E52C5A960F}" destId="{55794963-EAB6-41ED-A925-FE0DAD6673A5}" srcOrd="2" destOrd="0" parTransId="{CAB46405-631D-4330-81FA-EB29261F524C}" sibTransId="{FBD21601-7C8E-4F15-B4EA-31C50400C63C}"/>
    <dgm:cxn modelId="{C93491D1-0698-4B7B-9D96-2185C8A7521C}" srcId="{FD98A526-4D18-4896-9046-05E52C5A960F}" destId="{8A5B64F9-1CB9-4676-B81A-6B19CA7D4B42}" srcOrd="3" destOrd="0" parTransId="{098E8C15-8F75-4956-B063-54BBB0C63FAB}" sibTransId="{B73B1ABA-74A0-4D03-B50D-9B71FCF3A500}"/>
    <dgm:cxn modelId="{AFD7C6C3-7B85-4FCE-989C-8F13C525509C}" type="presOf" srcId="{813FFFC8-5A79-4AF5-A368-097058AC3EBC}" destId="{457FC008-6300-4C25-85DA-FAB096CBE0A0}" srcOrd="0" destOrd="0" presId="urn:microsoft.com/office/officeart/2005/8/layout/cycle1"/>
    <dgm:cxn modelId="{FFA559A8-99E7-4FC8-A440-F7AD15A1A8E5}" type="presOf" srcId="{8A5B64F9-1CB9-4676-B81A-6B19CA7D4B42}" destId="{892DE1F0-DC73-414E-8306-930BD40B14A5}" srcOrd="0" destOrd="0" presId="urn:microsoft.com/office/officeart/2005/8/layout/cycle1"/>
    <dgm:cxn modelId="{7F6AD734-E23B-4C83-80B5-69B4A06AC8A1}" type="presOf" srcId="{B73B1ABA-74A0-4D03-B50D-9B71FCF3A500}" destId="{E3CED861-2AD8-4621-A2E4-BDCB69A161E4}" srcOrd="0" destOrd="0" presId="urn:microsoft.com/office/officeart/2005/8/layout/cycle1"/>
    <dgm:cxn modelId="{8BCD7DD4-B015-4EC5-B218-B2A2365A9BEB}" srcId="{FD98A526-4D18-4896-9046-05E52C5A960F}" destId="{A6F3C7E1-008D-4AB0-8759-4D7C02CA902A}" srcOrd="1" destOrd="0" parTransId="{ACEBA08D-6908-4221-A3BA-98133006AFD6}" sibTransId="{5496A5CF-CA86-4FFC-821B-6338250913FE}"/>
    <dgm:cxn modelId="{2B53E977-8AD2-4546-8766-33E70B0AC41C}" type="presOf" srcId="{55794963-EAB6-41ED-A925-FE0DAD6673A5}" destId="{B38BF65B-0C3C-425E-9796-0CC3D6FFC1DB}" srcOrd="0" destOrd="0" presId="urn:microsoft.com/office/officeart/2005/8/layout/cycle1"/>
    <dgm:cxn modelId="{116687B5-1F79-41AD-A99F-C9E8394D99E0}" type="presParOf" srcId="{D7ADCA97-9532-485C-A6B4-71E2352A5E83}" destId="{6CB7EECA-BEFC-4383-81B9-F5BC1EDC0686}" srcOrd="0" destOrd="0" presId="urn:microsoft.com/office/officeart/2005/8/layout/cycle1"/>
    <dgm:cxn modelId="{136562BF-AD75-471B-AC53-F5850E94BBCC}" type="presParOf" srcId="{D7ADCA97-9532-485C-A6B4-71E2352A5E83}" destId="{3CDF2F19-EC6A-49A6-A426-919FF1CEB34B}" srcOrd="1" destOrd="0" presId="urn:microsoft.com/office/officeart/2005/8/layout/cycle1"/>
    <dgm:cxn modelId="{84D64EAF-A92E-4024-B04E-0C483B02AAFB}" type="presParOf" srcId="{D7ADCA97-9532-485C-A6B4-71E2352A5E83}" destId="{457FC008-6300-4C25-85DA-FAB096CBE0A0}" srcOrd="2" destOrd="0" presId="urn:microsoft.com/office/officeart/2005/8/layout/cycle1"/>
    <dgm:cxn modelId="{A7B6745C-10ED-4644-9956-DFAD09F17D92}" type="presParOf" srcId="{D7ADCA97-9532-485C-A6B4-71E2352A5E83}" destId="{8A00A6B3-4753-4090-8427-44A4C21F524C}" srcOrd="3" destOrd="0" presId="urn:microsoft.com/office/officeart/2005/8/layout/cycle1"/>
    <dgm:cxn modelId="{A8DB9F6D-ED2F-4F18-B371-B893B980F273}" type="presParOf" srcId="{D7ADCA97-9532-485C-A6B4-71E2352A5E83}" destId="{4817EA05-DEA9-48EE-8AA9-4C3FCA5C61BF}" srcOrd="4" destOrd="0" presId="urn:microsoft.com/office/officeart/2005/8/layout/cycle1"/>
    <dgm:cxn modelId="{7205AA83-09A0-4457-89AB-C62E01269D85}" type="presParOf" srcId="{D7ADCA97-9532-485C-A6B4-71E2352A5E83}" destId="{96E30026-A3D1-4DD2-8BC8-8A82F1F1F0B5}" srcOrd="5" destOrd="0" presId="urn:microsoft.com/office/officeart/2005/8/layout/cycle1"/>
    <dgm:cxn modelId="{F3F6F25D-8D7B-4FC8-877F-634EB7F6F314}" type="presParOf" srcId="{D7ADCA97-9532-485C-A6B4-71E2352A5E83}" destId="{310BB2BA-D670-4CAD-A40C-C302FA29F9C8}" srcOrd="6" destOrd="0" presId="urn:microsoft.com/office/officeart/2005/8/layout/cycle1"/>
    <dgm:cxn modelId="{8F29B4DF-994A-4437-BB91-F52CFB8BA227}" type="presParOf" srcId="{D7ADCA97-9532-485C-A6B4-71E2352A5E83}" destId="{B38BF65B-0C3C-425E-9796-0CC3D6FFC1DB}" srcOrd="7" destOrd="0" presId="urn:microsoft.com/office/officeart/2005/8/layout/cycle1"/>
    <dgm:cxn modelId="{46DF200E-C948-4C1A-A9F6-988AC2CA730E}" type="presParOf" srcId="{D7ADCA97-9532-485C-A6B4-71E2352A5E83}" destId="{D050431E-1A92-4B72-A256-2B3E927AC01D}" srcOrd="8" destOrd="0" presId="urn:microsoft.com/office/officeart/2005/8/layout/cycle1"/>
    <dgm:cxn modelId="{744EDA4C-2299-40D7-88A8-B878FF0F959B}" type="presParOf" srcId="{D7ADCA97-9532-485C-A6B4-71E2352A5E83}" destId="{E737BA7E-4F33-46CD-9834-01CB2A89DBE1}" srcOrd="9" destOrd="0" presId="urn:microsoft.com/office/officeart/2005/8/layout/cycle1"/>
    <dgm:cxn modelId="{735A216E-6216-4233-B052-073122DAF754}" type="presParOf" srcId="{D7ADCA97-9532-485C-A6B4-71E2352A5E83}" destId="{892DE1F0-DC73-414E-8306-930BD40B14A5}" srcOrd="10" destOrd="0" presId="urn:microsoft.com/office/officeart/2005/8/layout/cycle1"/>
    <dgm:cxn modelId="{8392D2EA-AD3F-413B-B0DB-2E6A6FFC017A}" type="presParOf" srcId="{D7ADCA97-9532-485C-A6B4-71E2352A5E83}" destId="{E3CED861-2AD8-4621-A2E4-BDCB69A161E4}" srcOrd="11" destOrd="0" presId="urn:microsoft.com/office/officeart/2005/8/layout/cycle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6" Type="http://schemas.microsoft.com/office/2006/relationships/legacyDiagramText" Target="legacyDiagramText6.bin"/><Relationship Id="rId5" Type="http://schemas.microsoft.com/office/2006/relationships/legacyDiagramText" Target="legacyDiagramText5.bin"/><Relationship Id="rId4" Type="http://schemas.microsoft.com/office/2006/relationships/legacyDiagramText" Target="legacyDiagramText4.bin"/></Relationships>
</file>

<file path=ppt/drawings/_rels/vmlDrawing2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9.bin"/><Relationship Id="rId2" Type="http://schemas.microsoft.com/office/2006/relationships/legacyDiagramText" Target="legacyDiagramText8.bin"/><Relationship Id="rId1" Type="http://schemas.microsoft.com/office/2006/relationships/legacyDiagramText" Target="legacyDiagramText7.bin"/><Relationship Id="rId5" Type="http://schemas.microsoft.com/office/2006/relationships/legacyDiagramText" Target="legacyDiagramText11.bin"/><Relationship Id="rId4" Type="http://schemas.microsoft.com/office/2006/relationships/legacyDiagramText" Target="legacyDiagramText10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3585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586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C75C8EE-2BC7-472B-92DA-EC820EED7D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546715-DC04-4A91-A2DC-C72FAF79FE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15DA24-90D1-4FAA-B669-44FC0DBBAC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9D766D-875F-41AB-B613-1611CCDC8B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BCC298-3090-4A6A-AF9B-B5F256D239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A4958E-469C-416D-A48A-D8A5A4C403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94CF37-798A-419C-826C-2E583B6E1B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D3E3C6-C7FD-4F21-9FE9-87B548A05F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123F34-37D0-4C06-BF6B-E658316BAA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ADBA7F-C14D-4C21-9D19-D1A55E7D0E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20130-07F1-472C-88EF-F0D24A9DF9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893ACE-7C94-49DF-8316-9DE306B48B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 Black" pitchFamily="34" charset="0"/>
              </a:defRPr>
            </a:lvl1pPr>
          </a:lstStyle>
          <a:p>
            <a:pPr>
              <a:defRPr/>
            </a:pPr>
            <a:fld id="{FB2AA7E5-A007-4D76-8B43-42F980DE7B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3076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3482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482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482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chemeClr val="hlink"/>
                </a:solidFill>
              </a:endParaRPr>
            </a:p>
          </p:txBody>
        </p:sp>
        <p:sp>
          <p:nvSpPr>
            <p:cNvPr id="3482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chemeClr val="hlink"/>
                </a:solidFill>
              </a:endParaRPr>
            </a:p>
          </p:txBody>
        </p:sp>
        <p:sp>
          <p:nvSpPr>
            <p:cNvPr id="3482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chemeClr val="accent2"/>
                </a:solidFill>
              </a:endParaRPr>
            </a:p>
          </p:txBody>
        </p:sp>
        <p:sp>
          <p:nvSpPr>
            <p:cNvPr id="3482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chemeClr val="hlink"/>
                </a:solidFill>
              </a:endParaRPr>
            </a:p>
          </p:txBody>
        </p:sp>
        <p:sp>
          <p:nvSpPr>
            <p:cNvPr id="3482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482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chemeClr val="accent2"/>
                </a:solidFill>
              </a:endParaRPr>
            </a:p>
          </p:txBody>
        </p:sp>
        <p:sp>
          <p:nvSpPr>
            <p:cNvPr id="3482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3077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8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483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zend.com/forums/" TargetMode="External"/><Relationship Id="rId2" Type="http://schemas.openxmlformats.org/officeDocument/2006/relationships/hyperlink" Target="http://www.sitepoint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the/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3600" b="1" smtClean="0"/>
              <a:t>Creating and Fostering e-communities of Practice (e-CoPs): Theory and Practice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Thang Siew Ming, UKM</a:t>
            </a:r>
          </a:p>
          <a:p>
            <a:pPr eaLnBrk="1" hangingPunct="1"/>
            <a:r>
              <a:rPr lang="en-US" smtClean="0"/>
              <a:t>thang@ukm.my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3600" smtClean="0"/>
              <a:t>Leadership and moderation</a:t>
            </a:r>
            <a:br>
              <a:rPr lang="en-US" sz="3600" smtClean="0"/>
            </a:br>
            <a:r>
              <a:rPr lang="en-US" sz="3600" smtClean="0"/>
              <a:t>(organisation, social &amp; intellectual)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Having involved leaders/moderators is very important (Bourhis, Dube &amp; Jacob, 2005) 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Necessary support from organisations management (Allen et al 2003) 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Clearly communicated rules, norms and standard help to reduce anxiety &amp; uncertainty (Archidivili et al 2003)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4000" smtClean="0"/>
              <a:t>Trust and relationship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Trust that posted information will not be misused</a:t>
            </a:r>
          </a:p>
          <a:p>
            <a:pPr eaLnBrk="1" hangingPunct="1"/>
            <a:r>
              <a:rPr lang="en-US" smtClean="0"/>
              <a:t>Trust in reliability and objectivity of information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(Ardichvili, Page, &amp; Wentling, 2003; Al-Alawi, Al-Marzooqi, &amp; Mohammed, 2007)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4000" smtClean="0"/>
              <a:t>Motivation and rewards of community members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Motivators for sharing of knowledge more likely to be intrinsic rewards (e.g peer recognition, self esteem boosting, altruistic motives) than extrinsic rewards (e.g. monetary and administrative)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  (Ardichvili, Page, &amp; Wentling, 2003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4000" smtClean="0"/>
              <a:t>Participation (Salmon,2000) 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Three groups of users: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1/3 read and contribute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1/3 reads contributions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1/3 neither reads nor contributes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219200"/>
          </a:xfrm>
        </p:spPr>
        <p:txBody>
          <a:bodyPr/>
          <a:lstStyle/>
          <a:p>
            <a:pPr algn="ctr" eaLnBrk="1" hangingPunct="1"/>
            <a:r>
              <a:rPr lang="en-US" sz="3600" smtClean="0"/>
              <a:t>Others factors contributing to the success of a e-CoP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267200"/>
          </a:xfrm>
        </p:spPr>
        <p:txBody>
          <a:bodyPr/>
          <a:lstStyle/>
          <a:p>
            <a:pPr eaLnBrk="1" hangingPunct="1"/>
            <a:r>
              <a:rPr lang="en-US" sz="2800" smtClean="0"/>
              <a:t>Availability of Time</a:t>
            </a:r>
          </a:p>
          <a:p>
            <a:pPr eaLnBrk="1" hangingPunct="1"/>
            <a:r>
              <a:rPr lang="en-US" sz="2800" smtClean="0"/>
              <a:t>Face to face interaction (at a regular basis)</a:t>
            </a:r>
          </a:p>
          <a:p>
            <a:pPr eaLnBrk="1" hangingPunct="1"/>
            <a:r>
              <a:rPr lang="en-US" sz="2800" smtClean="0"/>
              <a:t>National and organisational culture – too traditional then inhibits the flow of knowledge</a:t>
            </a:r>
          </a:p>
          <a:p>
            <a:pPr eaLnBrk="1" hangingPunct="1"/>
            <a:r>
              <a:rPr lang="en-US" sz="2800" smtClean="0"/>
              <a:t>Providing valuable information and knowledge – tacit knowledge, practical experiences, hands on solutions etc (Hinton, 2003)</a:t>
            </a:r>
          </a:p>
          <a:p>
            <a:pPr eaLnBrk="1" hangingPunct="1"/>
            <a:r>
              <a:rPr lang="en-US" sz="2800" smtClean="0"/>
              <a:t>ICT and Technology (easily available technology) </a:t>
            </a:r>
          </a:p>
          <a:p>
            <a:pPr eaLnBrk="1" hangingPunct="1"/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Examples of successful e-CoPs</a:t>
            </a:r>
            <a:r>
              <a:rPr lang="en-US" smtClean="0"/>
              <a:t> 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Web design (</a:t>
            </a:r>
            <a:r>
              <a:rPr lang="en-US" smtClean="0">
                <a:hlinkClick r:id="rId2"/>
              </a:rPr>
              <a:t>www.sitepoint.com</a:t>
            </a:r>
            <a:r>
              <a:rPr lang="en-US" smtClean="0"/>
              <a:t>)</a:t>
            </a:r>
          </a:p>
          <a:p>
            <a:pPr eaLnBrk="1" hangingPunct="1"/>
            <a:r>
              <a:rPr lang="en-US" smtClean="0"/>
              <a:t>A programming language (</a:t>
            </a:r>
            <a:r>
              <a:rPr lang="en-US" smtClean="0">
                <a:hlinkClick r:id="rId3"/>
              </a:rPr>
              <a:t>www.zend.com/forums/</a:t>
            </a:r>
            <a:r>
              <a:rPr lang="en-US" smtClean="0"/>
              <a:t>)</a:t>
            </a:r>
          </a:p>
          <a:p>
            <a:pPr eaLnBrk="1" hangingPunct="1"/>
            <a:r>
              <a:rPr lang="en-US" smtClean="0"/>
              <a:t>Software development (</a:t>
            </a:r>
            <a:r>
              <a:rPr lang="en-US" smtClean="0">
                <a:hlinkClick r:id="rId4"/>
              </a:rPr>
              <a:t>www.the</a:t>
            </a:r>
            <a:r>
              <a:rPr lang="en-US" smtClean="0"/>
              <a:t> scripts.com/forum/)</a:t>
            </a:r>
          </a:p>
          <a:p>
            <a:pPr eaLnBrk="1" hangingPunct="1"/>
            <a:r>
              <a:rPr lang="en-US" smtClean="0"/>
              <a:t>Moodle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Characteristics of these communities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267200"/>
          </a:xfrm>
        </p:spPr>
        <p:txBody>
          <a:bodyPr/>
          <a:lstStyle/>
          <a:p>
            <a:pPr eaLnBrk="1" hangingPunct="1"/>
            <a:r>
              <a:rPr lang="en-US" smtClean="0"/>
              <a:t>Mainly forums</a:t>
            </a:r>
          </a:p>
          <a:p>
            <a:pPr eaLnBrk="1" hangingPunct="1"/>
            <a:r>
              <a:rPr lang="en-US" smtClean="0"/>
              <a:t>Membership informal</a:t>
            </a:r>
          </a:p>
          <a:p>
            <a:pPr eaLnBrk="1" hangingPunct="1"/>
            <a:r>
              <a:rPr lang="en-US" smtClean="0"/>
              <a:t>Visitors welcome to browse, find support and pose questions</a:t>
            </a:r>
          </a:p>
          <a:p>
            <a:pPr eaLnBrk="1" hangingPunct="1"/>
            <a:r>
              <a:rPr lang="en-US" smtClean="0"/>
              <a:t>Informal code of conduct </a:t>
            </a:r>
          </a:p>
          <a:p>
            <a:pPr eaLnBrk="1" hangingPunct="1"/>
            <a:r>
              <a:rPr lang="en-US" smtClean="0"/>
              <a:t>Provide general coding guides, solutions, discussion regarding good practices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pPr algn="ctr" eaLnBrk="1" hangingPunct="1"/>
            <a:r>
              <a:rPr lang="en-US" sz="3600" smtClean="0"/>
              <a:t>Egs of three controlled e-CoPs</a:t>
            </a:r>
            <a:br>
              <a:rPr lang="en-US" sz="3600" smtClean="0"/>
            </a:br>
            <a:r>
              <a:rPr lang="en-US" sz="3600" smtClean="0"/>
              <a:t>(1) Engaging Diversity project in UK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1910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</a:pPr>
            <a:r>
              <a:rPr lang="en-US" sz="2800" smtClean="0"/>
              <a:t>A project by the School of Education, University of Wales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US" sz="2800" smtClean="0"/>
              <a:t>aims at delivering effective diversity awareness training in Wales to a large number of people in a short period of time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US" sz="2800" smtClean="0"/>
              <a:t>Training delivered through a series of different modules 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US" sz="2800" smtClean="0"/>
              <a:t>Training to addressed these diversity subjects –  race, disability, age, religion, beliefs, gender, welsh languages &amp; sexual orientation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990600"/>
          </a:xfrm>
        </p:spPr>
        <p:txBody>
          <a:bodyPr/>
          <a:lstStyle/>
          <a:p>
            <a:pPr algn="ctr" eaLnBrk="1" hangingPunct="1"/>
            <a:r>
              <a:rPr lang="en-US" sz="4000" smtClean="0"/>
              <a:t>Types of modules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419600"/>
          </a:xfrm>
        </p:spPr>
        <p:txBody>
          <a:bodyPr/>
          <a:lstStyle/>
          <a:p>
            <a:pPr eaLnBrk="1" hangingPunct="1"/>
            <a:r>
              <a:rPr lang="en-US" sz="2800" smtClean="0"/>
              <a:t>Multimedia presentation mixing photos, video, audio, voice-over narration &amp; animations</a:t>
            </a:r>
          </a:p>
          <a:p>
            <a:pPr eaLnBrk="1" hangingPunct="1"/>
            <a:r>
              <a:rPr lang="en-US" sz="2800" smtClean="0"/>
              <a:t>Supported by an interactive quiz</a:t>
            </a:r>
          </a:p>
          <a:p>
            <a:pPr eaLnBrk="1" hangingPunct="1"/>
            <a:r>
              <a:rPr lang="en-US" sz="2800" smtClean="0"/>
              <a:t>Modules delivered by 11 partners organisation that includes several councils across Wales &amp; public funded organisations</a:t>
            </a:r>
          </a:p>
          <a:p>
            <a:pPr eaLnBrk="1" hangingPunct="1"/>
            <a:r>
              <a:rPr lang="en-US" sz="2800" smtClean="0"/>
              <a:t>Training by training coordinators within each organisation who will also be moderators of the e-Cops.</a:t>
            </a:r>
          </a:p>
          <a:p>
            <a:pPr eaLnBrk="1" hangingPunct="1"/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Findings from interviews 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191000"/>
          </a:xfrm>
        </p:spPr>
        <p:txBody>
          <a:bodyPr/>
          <a:lstStyle/>
          <a:p>
            <a:pPr eaLnBrk="1" hangingPunct="1"/>
            <a:r>
              <a:rPr lang="en-US" smtClean="0"/>
              <a:t>Numerous comments indicating the users enjoyed the images &amp; movement, music &amp; the narrative. </a:t>
            </a:r>
          </a:p>
          <a:p>
            <a:pPr eaLnBrk="1" hangingPunct="1"/>
            <a:r>
              <a:rPr lang="en-US" smtClean="0"/>
              <a:t>Significant increase in awareness</a:t>
            </a:r>
          </a:p>
          <a:p>
            <a:pPr eaLnBrk="1" hangingPunct="1"/>
            <a:r>
              <a:rPr lang="en-US" smtClean="0"/>
              <a:t>Create attitudinal changes</a:t>
            </a:r>
          </a:p>
          <a:p>
            <a:pPr eaLnBrk="1" hangingPunct="1"/>
            <a:r>
              <a:rPr lang="en-US" smtClean="0"/>
              <a:t>Feeling part of a bigger community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What is a community of practice?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Abbreviated as CoP</a:t>
            </a:r>
          </a:p>
          <a:p>
            <a:pPr eaLnBrk="1" hangingPunct="1"/>
            <a:r>
              <a:rPr lang="en-US" smtClean="0"/>
              <a:t> refers to the process of social learning that occurs and shared sociocultural practices that emerge and evolve when people who have common goals interact as they strive towards those goals. </a:t>
            </a:r>
          </a:p>
          <a:p>
            <a:pPr eaLnBrk="1" hangingPunct="1"/>
            <a:r>
              <a:rPr lang="en-US" u="sng" smtClean="0">
                <a:solidFill>
                  <a:schemeClr val="accent2"/>
                </a:solidFill>
              </a:rPr>
              <a:t>Situated Learning</a:t>
            </a:r>
            <a:r>
              <a:rPr lang="en-US" smtClean="0"/>
              <a:t>(Lave &amp; Wenger, 1991)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(2) Study in a Japanese university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Schalow (2009) tried to establish a vibrant online social network at a Japanese university. 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Participation was through  blogs, video and audio resources, and profile information via the social networking software. 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Initially a failure. Students participated in the network, but they were reluctant members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Seemed they believed their mobile telephone networks effectively met all of their information needs.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Reasons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343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According to him the failure was due what he called the "learning culture" (or actually its lack) created by the Japanese school system. 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The American educational system is able to nourish inquisitive minds. 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He posits that this is lacking in the Japanese educational system which puts teachers and textbooks as authorities.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3600" smtClean="0"/>
              <a:t>(3) The CPDelt project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School Improvement project for Malaysian Smart schools to address problems currently faced by Smart schools.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800" smtClean="0"/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 Lee Kean Wah (2007) pointed out the Smart School CPD succeeded in raising awareness about the innovations but appeared </a:t>
            </a:r>
            <a:r>
              <a:rPr lang="en-US" sz="2800" b="1" smtClean="0"/>
              <a:t>less effective in equipping them with a clear understanding of the practices needed in the classroom level.</a:t>
            </a:r>
            <a:r>
              <a:rPr lang="en-US" sz="2800" smtClean="0"/>
              <a:t>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4000" smtClean="0"/>
              <a:t>Research framework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191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zh-CN" sz="4000" smtClean="0">
                <a:ea typeface="宋体" pitchFamily="2" charset="-122"/>
              </a:rPr>
              <a:t> 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CN" sz="4000" smtClean="0">
                <a:ea typeface="宋体" pitchFamily="2" charset="-122"/>
              </a:rPr>
              <a:t>  </a:t>
            </a:r>
            <a:r>
              <a:rPr lang="en-US" altLang="zh-CN" sz="3600" smtClean="0">
                <a:ea typeface="宋体" pitchFamily="2" charset="-122"/>
              </a:rPr>
              <a:t>Based on the Improvement Quality Education for All (IQEA) action research framework extensively used in the UK as a vehicle for school improvement (Hopkins et al., 1996). </a:t>
            </a:r>
            <a:endParaRPr lang="en-US" sz="3600" smtClean="0"/>
          </a:p>
          <a:p>
            <a:pPr eaLnBrk="1" hangingPunct="1">
              <a:buFont typeface="Wingdings" pitchFamily="2" charset="2"/>
              <a:buNone/>
            </a:pPr>
            <a:endParaRPr lang="en-US" sz="3600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3600" smtClean="0"/>
              <a:t>e-CPDelt hub &amp; spoke model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267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   </a:t>
            </a:r>
            <a:r>
              <a:rPr lang="en-US" sz="2800" smtClean="0"/>
              <a:t>A critical relationship between a number of school-based cadres of change–agents (spokes) and a Higher Education Institutions (HEI)-based research team (hub). </a:t>
            </a:r>
          </a:p>
          <a:p>
            <a:pPr eaLnBrk="1" hangingPunct="1"/>
            <a:r>
              <a:rPr lang="en-US" sz="2800" b="1" u="sng" smtClean="0"/>
              <a:t>Spokes</a:t>
            </a:r>
            <a:r>
              <a:rPr lang="en-US" sz="2800" smtClean="0"/>
              <a:t> -- 5 schools with four teachers (of English, Maths &amp; Science) from each school. </a:t>
            </a:r>
          </a:p>
          <a:p>
            <a:pPr eaLnBrk="1" hangingPunct="1"/>
            <a:r>
              <a:rPr lang="en-US" sz="2800" b="1" u="sng" smtClean="0"/>
              <a:t>Hub </a:t>
            </a:r>
            <a:r>
              <a:rPr lang="en-US" sz="2800" smtClean="0"/>
              <a:t>– Researchers from three universities: The National University of Malaysia, University Nottingham, UK &amp; University of Sabah, Malaysia</a:t>
            </a:r>
          </a:p>
          <a:p>
            <a:pPr eaLnBrk="1" hangingPunct="1">
              <a:buFont typeface="Wingdings" pitchFamily="2" charset="2"/>
              <a:buNone/>
            </a:pPr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4000" smtClean="0"/>
              <a:t>e-CPDelt hub &amp; spoke model</a:t>
            </a:r>
          </a:p>
        </p:txBody>
      </p:sp>
      <p:graphicFrame>
        <p:nvGraphicFramePr>
          <p:cNvPr id="1026" name="Diagram 4"/>
          <p:cNvGraphicFramePr>
            <a:graphicFrameLocks/>
          </p:cNvGraphicFramePr>
          <p:nvPr>
            <p:ph idx="1"/>
          </p:nvPr>
        </p:nvGraphicFramePr>
        <p:xfrm>
          <a:off x="457200" y="1981200"/>
          <a:ext cx="8229600" cy="3886200"/>
        </p:xfrm>
        <a:graphic>
          <a:graphicData uri="http://schemas.openxmlformats.org/drawingml/2006/compatibility">
            <com:legacyDrawing xmlns:com="http://schemas.openxmlformats.org/drawingml/2006/compatibility" spid="_x0000_s102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2" name="Rectangle 1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 </a:t>
            </a:r>
            <a:r>
              <a:rPr lang="en-US" sz="4000" smtClean="0"/>
              <a:t>Online Communities of practice approach</a:t>
            </a:r>
          </a:p>
        </p:txBody>
      </p:sp>
      <p:graphicFrame>
        <p:nvGraphicFramePr>
          <p:cNvPr id="2050" name="Diagram 4"/>
          <p:cNvGraphicFramePr>
            <a:graphicFrameLocks/>
          </p:cNvGraphicFramePr>
          <p:nvPr>
            <p:ph idx="1"/>
          </p:nvPr>
        </p:nvGraphicFramePr>
        <p:xfrm>
          <a:off x="457200" y="1981200"/>
          <a:ext cx="8229600" cy="3886200"/>
        </p:xfrm>
        <a:graphic>
          <a:graphicData uri="http://schemas.openxmlformats.org/drawingml/2006/compatibility">
            <com:legacyDrawing xmlns:com="http://schemas.openxmlformats.org/drawingml/2006/compatibility" spid="_x0000_s205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Methods of sharing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Face to face interaction – workshops</a:t>
            </a:r>
          </a:p>
          <a:p>
            <a:pPr eaLnBrk="1" hangingPunct="1"/>
            <a:r>
              <a:rPr lang="en-US" smtClean="0"/>
              <a:t>Online blog activities</a:t>
            </a:r>
          </a:p>
          <a:p>
            <a:pPr eaLnBrk="1" hangingPunct="1"/>
            <a:r>
              <a:rPr lang="en-US" smtClean="0"/>
              <a:t>Online posting of video clips using an Interactive Virtual Platform (ViP) followed by online sharing of best practices and problems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 </a:t>
            </a:r>
            <a:r>
              <a:rPr lang="en-US" sz="4000" smtClean="0"/>
              <a:t>Poor response to blog activity</a:t>
            </a:r>
          </a:p>
        </p:txBody>
      </p:sp>
      <p:sp>
        <p:nvSpPr>
          <p:cNvPr id="30723" name="AutoShape 3"/>
          <p:cNvSpPr>
            <a:spLocks noChangeAspec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 </a:t>
            </a:r>
          </a:p>
        </p:txBody>
      </p:sp>
      <p:sp>
        <p:nvSpPr>
          <p:cNvPr id="30724" name="Rectangle 3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endParaRPr lang="en-US" sz="4400"/>
          </a:p>
        </p:txBody>
      </p:sp>
      <p:sp>
        <p:nvSpPr>
          <p:cNvPr id="30725" name="Rectangle 34"/>
          <p:cNvSpPr>
            <a:spLocks noChangeArrowheads="1"/>
          </p:cNvSpPr>
          <p:nvPr/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en-US" sz="2800"/>
          </a:p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en-US" sz="2800"/>
          </a:p>
        </p:txBody>
      </p:sp>
      <p:graphicFrame>
        <p:nvGraphicFramePr>
          <p:cNvPr id="69694" name="Group 62"/>
          <p:cNvGraphicFramePr>
            <a:graphicFrameLocks noGrp="1"/>
          </p:cNvGraphicFramePr>
          <p:nvPr/>
        </p:nvGraphicFramePr>
        <p:xfrm>
          <a:off x="1066800" y="2133600"/>
          <a:ext cx="7696200" cy="3968751"/>
        </p:xfrm>
        <a:graphic>
          <a:graphicData uri="http://schemas.openxmlformats.org/drawingml/2006/table">
            <a:tbl>
              <a:tblPr/>
              <a:tblGrid>
                <a:gridCol w="2057400"/>
                <a:gridCol w="1790700"/>
                <a:gridCol w="1924050"/>
                <a:gridCol w="1924050"/>
              </a:tblGrid>
              <a:tr h="1517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Communities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No. of Members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No. of Blog Entries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No. of Comments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3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English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3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Science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44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Mathematics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Reasons? 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Is it a cultural problem as proposed by Schalow?</a:t>
            </a:r>
          </a:p>
          <a:p>
            <a:pPr eaLnBrk="1" hangingPunct="1"/>
            <a:r>
              <a:rPr lang="en-US" sz="2800" smtClean="0"/>
              <a:t>Participants attributed it to lack of time. Is this the real deterrent factor? </a:t>
            </a:r>
          </a:p>
          <a:p>
            <a:pPr eaLnBrk="1" hangingPunct="1"/>
            <a:r>
              <a:rPr lang="en-US" sz="2800" smtClean="0"/>
              <a:t>Maybe need more active participants from moderators, Would that help? </a:t>
            </a:r>
          </a:p>
          <a:p>
            <a:pPr eaLnBrk="1" hangingPunct="1"/>
            <a:r>
              <a:rPr lang="en-US" sz="2800" smtClean="0"/>
              <a:t>More guided activities/modules. Would that ease the transition?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Difference between learning communities and CoPs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smtClean="0"/>
              <a:t>Learning communities are built around specific learning contexts whereas CoPs are work based communities that focus on organisational learning and are often more open-ended.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Remedial steps taken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More online support from moderators</a:t>
            </a:r>
          </a:p>
          <a:p>
            <a:pPr eaLnBrk="1" hangingPunct="1"/>
            <a:r>
              <a:rPr lang="en-US" smtClean="0"/>
              <a:t>Face to face discussion and training session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 There seems to be some improvement but still far from satisfactory. So, is it a cultural thing? 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 conclusion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Needs to further investigate and experiment to find solutions</a:t>
            </a:r>
          </a:p>
          <a:p>
            <a:pPr eaLnBrk="1" hangingPunct="1"/>
            <a:r>
              <a:rPr lang="en-US" smtClean="0"/>
              <a:t>The effect of culture on the success of e-CoPs in the Asian context need to be given serious consideration. </a:t>
            </a:r>
          </a:p>
          <a:p>
            <a:pPr algn="r" eaLnBrk="1" hangingPunct="1">
              <a:buFont typeface="Wingdings" pitchFamily="2" charset="2"/>
              <a:buNone/>
            </a:pPr>
            <a:r>
              <a:rPr lang="en-US" smtClean="0"/>
              <a:t>Thank you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Nonaka and Takeuchi’s model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2388" indent="-52388" eaLnBrk="1" hangingPunct="1"/>
            <a:r>
              <a:rPr lang="en-US" smtClean="0"/>
              <a:t>This model argues that organisational learning is usually accomplished through peers, individuals with similar occupational backgrounds, goals and problems. </a:t>
            </a:r>
          </a:p>
          <a:p>
            <a:pPr marL="52388" indent="-52388" eaLnBrk="1" hangingPunct="1"/>
            <a:r>
              <a:rPr lang="en-US" smtClean="0"/>
              <a:t>They socialise to exchange knowledge, experiences, support and best practices. </a:t>
            </a:r>
          </a:p>
          <a:p>
            <a:pPr marL="52388" indent="-52388" eaLnBrk="1" hangingPunct="1"/>
            <a:r>
              <a:rPr lang="en-US" smtClean="0"/>
              <a:t>Mostly through face to face interactions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Diagramatic representation of model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419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 smtClean="0"/>
          </a:p>
        </p:txBody>
      </p:sp>
      <p:grpSp>
        <p:nvGrpSpPr>
          <p:cNvPr id="9220" name="Group 15"/>
          <p:cNvGrpSpPr>
            <a:grpSpLocks/>
          </p:cNvGrpSpPr>
          <p:nvPr/>
        </p:nvGrpSpPr>
        <p:grpSpPr bwMode="auto">
          <a:xfrm>
            <a:off x="533400" y="2057400"/>
            <a:ext cx="8001000" cy="3733800"/>
            <a:chOff x="945" y="1695"/>
            <a:chExt cx="8955" cy="4005"/>
          </a:xfrm>
        </p:grpSpPr>
        <p:grpSp>
          <p:nvGrpSpPr>
            <p:cNvPr id="9222" name="Group 26"/>
            <p:cNvGrpSpPr>
              <a:grpSpLocks/>
            </p:cNvGrpSpPr>
            <p:nvPr/>
          </p:nvGrpSpPr>
          <p:grpSpPr bwMode="auto">
            <a:xfrm>
              <a:off x="2475" y="2295"/>
              <a:ext cx="7425" cy="3405"/>
              <a:chOff x="2115" y="1905"/>
              <a:chExt cx="7425" cy="3405"/>
            </a:xfrm>
          </p:grpSpPr>
          <p:cxnSp>
            <p:nvCxnSpPr>
              <p:cNvPr id="9229" name="AutoShape 27"/>
              <p:cNvCxnSpPr>
                <a:cxnSpLocks noChangeShapeType="1"/>
              </p:cNvCxnSpPr>
              <p:nvPr/>
            </p:nvCxnSpPr>
            <p:spPr bwMode="auto">
              <a:xfrm>
                <a:off x="2115" y="1905"/>
                <a:ext cx="7425" cy="0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230" name="AutoShape 28"/>
              <p:cNvCxnSpPr>
                <a:cxnSpLocks noChangeShapeType="1"/>
              </p:cNvCxnSpPr>
              <p:nvPr/>
            </p:nvCxnSpPr>
            <p:spPr bwMode="auto">
              <a:xfrm>
                <a:off x="2115" y="5310"/>
                <a:ext cx="7425" cy="0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231" name="AutoShape 29"/>
              <p:cNvCxnSpPr>
                <a:cxnSpLocks noChangeShapeType="1"/>
              </p:cNvCxnSpPr>
              <p:nvPr/>
            </p:nvCxnSpPr>
            <p:spPr bwMode="auto">
              <a:xfrm>
                <a:off x="2115" y="1905"/>
                <a:ext cx="0" cy="3405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232" name="AutoShape 30"/>
              <p:cNvCxnSpPr>
                <a:cxnSpLocks noChangeShapeType="1"/>
              </p:cNvCxnSpPr>
              <p:nvPr/>
            </p:nvCxnSpPr>
            <p:spPr bwMode="auto">
              <a:xfrm>
                <a:off x="9540" y="1905"/>
                <a:ext cx="0" cy="3405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233" name="AutoShape 31"/>
              <p:cNvCxnSpPr>
                <a:cxnSpLocks noChangeShapeType="1"/>
              </p:cNvCxnSpPr>
              <p:nvPr/>
            </p:nvCxnSpPr>
            <p:spPr bwMode="auto">
              <a:xfrm>
                <a:off x="5925" y="1905"/>
                <a:ext cx="0" cy="3405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234" name="AutoShape 32"/>
              <p:cNvCxnSpPr>
                <a:cxnSpLocks noChangeShapeType="1"/>
              </p:cNvCxnSpPr>
              <p:nvPr/>
            </p:nvCxnSpPr>
            <p:spPr bwMode="auto">
              <a:xfrm>
                <a:off x="2115" y="3600"/>
                <a:ext cx="7425" cy="0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  <p:sp>
          <p:nvSpPr>
            <p:cNvPr id="9223" name="Text Box 33"/>
            <p:cNvSpPr txBox="1">
              <a:spLocks noChangeArrowheads="1"/>
            </p:cNvSpPr>
            <p:nvPr/>
          </p:nvSpPr>
          <p:spPr bwMode="auto">
            <a:xfrm>
              <a:off x="3405" y="1695"/>
              <a:ext cx="1895" cy="42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altLang="zh-CN" sz="1600" b="1">
                  <a:latin typeface="Times New Roman" pitchFamily="18" charset="0"/>
                  <a:ea typeface="宋体" pitchFamily="2" charset="-122"/>
                </a:rPr>
                <a:t>Tacit knowledge</a:t>
              </a:r>
              <a:endParaRPr lang="en-US" sz="1600" b="1"/>
            </a:p>
          </p:txBody>
        </p:sp>
        <p:sp>
          <p:nvSpPr>
            <p:cNvPr id="9224" name="Text Box 34"/>
            <p:cNvSpPr txBox="1">
              <a:spLocks noChangeArrowheads="1"/>
            </p:cNvSpPr>
            <p:nvPr/>
          </p:nvSpPr>
          <p:spPr bwMode="auto">
            <a:xfrm>
              <a:off x="7240" y="1695"/>
              <a:ext cx="2270" cy="42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altLang="zh-CN" sz="1600" b="1">
                  <a:latin typeface="Times New Roman" pitchFamily="18" charset="0"/>
                  <a:ea typeface="宋体" pitchFamily="2" charset="-122"/>
                </a:rPr>
                <a:t>Explicit Knowledge</a:t>
              </a:r>
              <a:endParaRPr lang="en-US" sz="1600"/>
            </a:p>
          </p:txBody>
        </p:sp>
        <p:sp>
          <p:nvSpPr>
            <p:cNvPr id="9225" name="Text Box 35"/>
            <p:cNvSpPr txBox="1">
              <a:spLocks noChangeArrowheads="1"/>
            </p:cNvSpPr>
            <p:nvPr/>
          </p:nvSpPr>
          <p:spPr bwMode="auto">
            <a:xfrm>
              <a:off x="945" y="2640"/>
              <a:ext cx="1410" cy="10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altLang="zh-CN" sz="1200" b="1">
                  <a:latin typeface="Times New Roman" pitchFamily="18" charset="0"/>
                  <a:ea typeface="宋体" pitchFamily="2" charset="-122"/>
                </a:rPr>
                <a:t>Tacit</a:t>
              </a:r>
            </a:p>
            <a:p>
              <a:pPr algn="ctr"/>
              <a:r>
                <a:rPr lang="en-US" altLang="zh-CN" sz="1200" b="1">
                  <a:latin typeface="Times New Roman" pitchFamily="18" charset="0"/>
                  <a:ea typeface="宋体" pitchFamily="2" charset="-122"/>
                </a:rPr>
                <a:t>knowledge</a:t>
              </a:r>
              <a:endParaRPr lang="en-US"/>
            </a:p>
          </p:txBody>
        </p:sp>
        <p:sp>
          <p:nvSpPr>
            <p:cNvPr id="9226" name="Text Box 36"/>
            <p:cNvSpPr txBox="1">
              <a:spLocks noChangeArrowheads="1"/>
            </p:cNvSpPr>
            <p:nvPr/>
          </p:nvSpPr>
          <p:spPr bwMode="auto">
            <a:xfrm>
              <a:off x="945" y="4350"/>
              <a:ext cx="1410" cy="10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altLang="zh-CN" sz="1200" b="1">
                  <a:latin typeface="Times New Roman" pitchFamily="18" charset="0"/>
                  <a:ea typeface="宋体" pitchFamily="2" charset="-122"/>
                </a:rPr>
                <a:t>Explicit</a:t>
              </a:r>
            </a:p>
            <a:p>
              <a:pPr algn="ctr"/>
              <a:r>
                <a:rPr lang="en-US" altLang="zh-CN" sz="1200" b="1">
                  <a:latin typeface="Times New Roman" pitchFamily="18" charset="0"/>
                  <a:ea typeface="宋体" pitchFamily="2" charset="-122"/>
                </a:rPr>
                <a:t>knowledge</a:t>
              </a:r>
              <a:endParaRPr lang="en-US"/>
            </a:p>
          </p:txBody>
        </p:sp>
        <p:sp>
          <p:nvSpPr>
            <p:cNvPr id="9227" name="Text Box 37"/>
            <p:cNvSpPr txBox="1">
              <a:spLocks noChangeArrowheads="1"/>
            </p:cNvSpPr>
            <p:nvPr/>
          </p:nvSpPr>
          <p:spPr bwMode="auto">
            <a:xfrm>
              <a:off x="1589" y="3780"/>
              <a:ext cx="766" cy="4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altLang="zh-CN" sz="1200">
                  <a:latin typeface="Times New Roman" pitchFamily="18" charset="0"/>
                  <a:ea typeface="宋体" pitchFamily="2" charset="-122"/>
                </a:rPr>
                <a:t>from</a:t>
              </a:r>
              <a:endParaRPr lang="en-US"/>
            </a:p>
          </p:txBody>
        </p:sp>
        <p:sp>
          <p:nvSpPr>
            <p:cNvPr id="9228" name="Text Box 38"/>
            <p:cNvSpPr txBox="1">
              <a:spLocks noChangeArrowheads="1"/>
            </p:cNvSpPr>
            <p:nvPr/>
          </p:nvSpPr>
          <p:spPr bwMode="auto">
            <a:xfrm>
              <a:off x="5983" y="1785"/>
              <a:ext cx="634" cy="42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30" name="Diagram 29"/>
          <p:cNvGraphicFramePr/>
          <p:nvPr/>
        </p:nvGraphicFramePr>
        <p:xfrm>
          <a:off x="2057400" y="2590800"/>
          <a:ext cx="6781800" cy="32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4000" smtClean="0"/>
              <a:t>Knowledge Creation Cycle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229600" cy="3886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Converted from tacit to explicit through forces of socialisation, externalisation, combination and internalization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smtClean="0"/>
              <a:t>Externalization </a:t>
            </a:r>
            <a:r>
              <a:rPr lang="en-US" sz="2800" smtClean="0"/>
              <a:t>(tacit to explicit): applying personal knowledge to a new problem; 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smtClean="0"/>
              <a:t>Combination </a:t>
            </a:r>
            <a:r>
              <a:rPr lang="en-US" sz="2800" smtClean="0"/>
              <a:t>(explicit to explicit): bringing two pieces of information together in a new way;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smtClean="0"/>
              <a:t>Internalization </a:t>
            </a:r>
            <a:r>
              <a:rPr lang="en-US" sz="2800" smtClean="0"/>
              <a:t>(explicit to tacit) learning by experience; 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smtClean="0"/>
              <a:t>Socialization </a:t>
            </a:r>
            <a:r>
              <a:rPr lang="en-US" sz="2800" smtClean="0"/>
              <a:t>(tacit to tacit) learning by sharing experiences.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800" smtClean="0"/>
          </a:p>
          <a:p>
            <a:pPr eaLnBrk="1" hangingPunct="1">
              <a:lnSpc>
                <a:spcPct val="80000"/>
              </a:lnSpc>
            </a:pP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sz="3600" smtClean="0"/>
              <a:t>Evaluating E-Communities of Practices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Simplest way is by counting: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sz="2400" smtClean="0"/>
              <a:t>Number of community participants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sz="2400" smtClean="0"/>
              <a:t>Time spent per community participant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sz="2400" smtClean="0"/>
              <a:t>Growth in number of community participants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sz="2400" smtClean="0"/>
              <a:t>Number of goals or checkpoints met by the committee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sz="2400" smtClean="0"/>
              <a:t>Number of emails or discussion threads posted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sz="2400" smtClean="0"/>
              <a:t>Number of participants using and returning to use the community 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sz="2400" smtClean="0"/>
              <a:t>Improved job/skills performance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sz="2400" smtClean="0"/>
              <a:t>Number of new ideas generated within community (Allen et al 2003)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990600"/>
          </a:xfrm>
        </p:spPr>
        <p:txBody>
          <a:bodyPr/>
          <a:lstStyle/>
          <a:p>
            <a:pPr algn="ctr" eaLnBrk="1" hangingPunct="1"/>
            <a:r>
              <a:rPr lang="en-US" sz="4000" smtClean="0"/>
              <a:t>Knowledge Creation Cycle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495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Converted from tacit to explicit through forces of socialisation, externalisation, combination and internalization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smtClean="0"/>
              <a:t>Externalization </a:t>
            </a:r>
            <a:r>
              <a:rPr lang="en-US" sz="2800" smtClean="0"/>
              <a:t>(tacit to explicit): applying personal knowledge to a new problem; 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smtClean="0"/>
              <a:t>Combination </a:t>
            </a:r>
            <a:r>
              <a:rPr lang="en-US" sz="2800" smtClean="0"/>
              <a:t>(explicit to explicit): bringing two pieces of information together in a new way;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smtClean="0"/>
              <a:t>Internalization </a:t>
            </a:r>
            <a:r>
              <a:rPr lang="en-US" sz="2800" smtClean="0"/>
              <a:t>(explicit to tacit) learning by experience; 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smtClean="0"/>
              <a:t>Socialization </a:t>
            </a:r>
            <a:r>
              <a:rPr lang="en-US" sz="2800" smtClean="0"/>
              <a:t>(tacit to tacit) learning by sharing experiences.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4000" smtClean="0"/>
              <a:t>Characteristics of Successful of e-CoPs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smtClean="0"/>
              <a:t>1. A common goal or purpose</a:t>
            </a:r>
          </a:p>
          <a:p>
            <a:pPr marL="609600" indent="-609600" eaLnBrk="1" hangingPunct="1"/>
            <a:r>
              <a:rPr lang="en-US" smtClean="0"/>
              <a:t>the need to have common, recognised and shared needs</a:t>
            </a:r>
          </a:p>
          <a:p>
            <a:pPr marL="609600" indent="-609600" eaLnBrk="1" hangingPunct="1"/>
            <a:r>
              <a:rPr lang="en-US" smtClean="0"/>
              <a:t>the existence of common practice</a:t>
            </a:r>
          </a:p>
          <a:p>
            <a:pPr marL="609600" indent="-609600" eaLnBrk="1" hangingPunct="1"/>
            <a:r>
              <a:rPr lang="en-US" smtClean="0"/>
              <a:t>the goal to gain new or to improve existing competencies</a:t>
            </a:r>
          </a:p>
          <a:p>
            <a:pPr marL="609600" indent="-609600" eaLnBrk="1" hangingPunct="1"/>
            <a:endParaRPr lang="en-US" smtClean="0"/>
          </a:p>
          <a:p>
            <a:pPr marL="609600" indent="-609600"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Pixel 7">
      <a:dk1>
        <a:srgbClr val="000000"/>
      </a:dk1>
      <a:lt1>
        <a:srgbClr val="FFFFFF"/>
      </a:lt1>
      <a:dk2>
        <a:srgbClr val="000000"/>
      </a:dk2>
      <a:lt2>
        <a:srgbClr val="CC3300"/>
      </a:lt2>
      <a:accent1>
        <a:srgbClr val="FFCC00"/>
      </a:accent1>
      <a:accent2>
        <a:srgbClr val="CC6600"/>
      </a:accent2>
      <a:accent3>
        <a:srgbClr val="FFFFFF"/>
      </a:accent3>
      <a:accent4>
        <a:srgbClr val="000000"/>
      </a:accent4>
      <a:accent5>
        <a:srgbClr val="FFE2AA"/>
      </a:accent5>
      <a:accent6>
        <a:srgbClr val="B95C00"/>
      </a:accent6>
      <a:hlink>
        <a:srgbClr val="663300"/>
      </a:hlink>
      <a:folHlink>
        <a:srgbClr val="CC9900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488</TotalTime>
  <Words>1372</Words>
  <Application>Microsoft Office PowerPoint</Application>
  <PresentationFormat>On-screen Show (4:3)</PresentationFormat>
  <Paragraphs>181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8" baseType="lpstr">
      <vt:lpstr>Arial</vt:lpstr>
      <vt:lpstr>Wingdings</vt:lpstr>
      <vt:lpstr>Calibri</vt:lpstr>
      <vt:lpstr>Arial Black</vt:lpstr>
      <vt:lpstr>Times New Roman</vt:lpstr>
      <vt:lpstr>宋体</vt:lpstr>
      <vt:lpstr>Pixel</vt:lpstr>
      <vt:lpstr>Creating and Fostering e-communities of Practice (e-CoPs): Theory and Practice</vt:lpstr>
      <vt:lpstr>What is a community of practice?</vt:lpstr>
      <vt:lpstr>Difference between learning communities and CoPs </vt:lpstr>
      <vt:lpstr>Nonaka and Takeuchi’s model </vt:lpstr>
      <vt:lpstr>Diagramatic representation of model</vt:lpstr>
      <vt:lpstr>Knowledge Creation Cycle</vt:lpstr>
      <vt:lpstr>Evaluating E-Communities of Practices</vt:lpstr>
      <vt:lpstr>Knowledge Creation Cycle</vt:lpstr>
      <vt:lpstr>Characteristics of Successful of e-CoPs</vt:lpstr>
      <vt:lpstr>Leadership and moderation (organisation, social &amp; intellectual)</vt:lpstr>
      <vt:lpstr>Trust and relationship</vt:lpstr>
      <vt:lpstr>Motivation and rewards of community members</vt:lpstr>
      <vt:lpstr>Participation (Salmon,2000) </vt:lpstr>
      <vt:lpstr>Others factors contributing to the success of a e-CoP</vt:lpstr>
      <vt:lpstr>Examples of successful e-CoPs </vt:lpstr>
      <vt:lpstr>Characteristics of these communities</vt:lpstr>
      <vt:lpstr>Egs of three controlled e-CoPs (1) Engaging Diversity project in UK</vt:lpstr>
      <vt:lpstr>Types of modules</vt:lpstr>
      <vt:lpstr>Findings from interviews </vt:lpstr>
      <vt:lpstr>(2) Study in a Japanese university</vt:lpstr>
      <vt:lpstr>Reasons</vt:lpstr>
      <vt:lpstr>(3) The CPDelt project</vt:lpstr>
      <vt:lpstr>Research framework</vt:lpstr>
      <vt:lpstr>e-CPDelt hub &amp; spoke model</vt:lpstr>
      <vt:lpstr>e-CPDelt hub &amp; spoke model</vt:lpstr>
      <vt:lpstr> Online Communities of practice approach</vt:lpstr>
      <vt:lpstr>Methods of sharing</vt:lpstr>
      <vt:lpstr> Poor response to blog activity</vt:lpstr>
      <vt:lpstr>Reasons? </vt:lpstr>
      <vt:lpstr>Remedial steps taken</vt:lpstr>
      <vt:lpstr>In conclusion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and Fostering e-communities of Practice (e-CoPs): Theory and Practice</dc:title>
  <dc:creator>Xp</dc:creator>
  <cp:lastModifiedBy>UKM</cp:lastModifiedBy>
  <cp:revision>24</cp:revision>
  <dcterms:created xsi:type="dcterms:W3CDTF">2009-05-01T19:23:08Z</dcterms:created>
  <dcterms:modified xsi:type="dcterms:W3CDTF">2009-05-19T05:53:17Z</dcterms:modified>
</cp:coreProperties>
</file>